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
  </p:notesMasterIdLst>
  <p:handoutMasterIdLst>
    <p:handoutMasterId r:id="rId4"/>
  </p:handoutMasterIdLst>
  <p:sldIdLst>
    <p:sldId id="256" r:id="rId2"/>
  </p:sldIdLst>
  <p:sldSz cx="43891200" cy="43891200"/>
  <p:notesSz cx="9601200" cy="7315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682E"/>
    <a:srgbClr val="99FF99"/>
    <a:srgbClr val="339966"/>
    <a:srgbClr val="FFFFCC"/>
    <a:srgbClr val="FFFF99"/>
    <a:srgbClr val="FFCC00"/>
    <a:srgbClr val="FFFF66"/>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127" autoAdjust="0"/>
    <p:restoredTop sz="99855" autoAdjust="0"/>
  </p:normalViewPr>
  <p:slideViewPr>
    <p:cSldViewPr>
      <p:cViewPr>
        <p:scale>
          <a:sx n="25" d="100"/>
          <a:sy n="25" d="100"/>
        </p:scale>
        <p:origin x="-1518" y="-42"/>
      </p:cViewPr>
      <p:guideLst>
        <p:guide orient="horz" pos="13824"/>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4160520" cy="3657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vl1pPr>
          </a:lstStyle>
          <a:p>
            <a:pPr>
              <a:defRPr/>
            </a:pPr>
            <a:endParaRPr lang="en-US"/>
          </a:p>
        </p:txBody>
      </p:sp>
      <p:sp>
        <p:nvSpPr>
          <p:cNvPr id="32771" name="Rectangle 3"/>
          <p:cNvSpPr>
            <a:spLocks noGrp="1" noChangeArrowheads="1"/>
          </p:cNvSpPr>
          <p:nvPr>
            <p:ph type="dt" sz="quarter" idx="1"/>
          </p:nvPr>
        </p:nvSpPr>
        <p:spPr bwMode="auto">
          <a:xfrm>
            <a:off x="5439014" y="0"/>
            <a:ext cx="4160520" cy="3657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vl1pPr>
          </a:lstStyle>
          <a:p>
            <a:pPr>
              <a:defRPr/>
            </a:pPr>
            <a:endParaRPr lang="en-US"/>
          </a:p>
        </p:txBody>
      </p:sp>
      <p:sp>
        <p:nvSpPr>
          <p:cNvPr id="32772" name="Rectangle 4"/>
          <p:cNvSpPr>
            <a:spLocks noGrp="1" noChangeArrowheads="1"/>
          </p:cNvSpPr>
          <p:nvPr>
            <p:ph type="ftr" sz="quarter" idx="2"/>
          </p:nvPr>
        </p:nvSpPr>
        <p:spPr bwMode="auto">
          <a:xfrm>
            <a:off x="0" y="6947747"/>
            <a:ext cx="4160520" cy="3657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vl1pPr>
          </a:lstStyle>
          <a:p>
            <a:pPr>
              <a:defRPr/>
            </a:pPr>
            <a:endParaRPr lang="en-US"/>
          </a:p>
        </p:txBody>
      </p:sp>
      <p:sp>
        <p:nvSpPr>
          <p:cNvPr id="32773" name="Rectangle 5"/>
          <p:cNvSpPr>
            <a:spLocks noGrp="1" noChangeArrowheads="1"/>
          </p:cNvSpPr>
          <p:nvPr>
            <p:ph type="sldNum" sz="quarter" idx="3"/>
          </p:nvPr>
        </p:nvSpPr>
        <p:spPr bwMode="auto">
          <a:xfrm>
            <a:off x="5439014" y="6947747"/>
            <a:ext cx="4160520" cy="3657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6869507A-7A63-496B-B6F7-D1B3BC42F348}" type="slidenum">
              <a:rPr lang="en-US"/>
              <a:pPr>
                <a:defRPr/>
              </a:pPr>
              <a:t>‹#›</a:t>
            </a:fld>
            <a:endParaRPr lang="en-US"/>
          </a:p>
        </p:txBody>
      </p:sp>
    </p:spTree>
    <p:extLst>
      <p:ext uri="{BB962C8B-B14F-4D97-AF65-F5344CB8AC3E}">
        <p14:creationId xmlns:p14="http://schemas.microsoft.com/office/powerpoint/2010/main" val="474819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438775" y="0"/>
            <a:ext cx="4160838" cy="365125"/>
          </a:xfrm>
          <a:prstGeom prst="rect">
            <a:avLst/>
          </a:prstGeom>
        </p:spPr>
        <p:txBody>
          <a:bodyPr vert="horz" lIns="91440" tIns="45720" rIns="91440" bIns="45720" rtlCol="0"/>
          <a:lstStyle>
            <a:lvl1pPr algn="r">
              <a:defRPr sz="1200"/>
            </a:lvl1pPr>
          </a:lstStyle>
          <a:p>
            <a:fld id="{40BA413D-DDE9-4D48-B601-518D59C43CCC}" type="datetimeFigureOut">
              <a:rPr lang="en-US" smtClean="0"/>
              <a:t>6/30/2014</a:t>
            </a:fld>
            <a:endParaRPr lang="en-US"/>
          </a:p>
        </p:txBody>
      </p:sp>
      <p:sp>
        <p:nvSpPr>
          <p:cNvPr id="4" name="Slide Image Placeholder 3"/>
          <p:cNvSpPr>
            <a:spLocks noGrp="1" noRot="1" noChangeAspect="1"/>
          </p:cNvSpPr>
          <p:nvPr>
            <p:ph type="sldImg" idx="2"/>
          </p:nvPr>
        </p:nvSpPr>
        <p:spPr>
          <a:xfrm>
            <a:off x="3429000" y="549275"/>
            <a:ext cx="2743200" cy="27432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60438" y="3475038"/>
            <a:ext cx="7680325" cy="32908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488"/>
            <a:ext cx="4160838" cy="3651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438775" y="6948488"/>
            <a:ext cx="4160838" cy="365125"/>
          </a:xfrm>
          <a:prstGeom prst="rect">
            <a:avLst/>
          </a:prstGeom>
        </p:spPr>
        <p:txBody>
          <a:bodyPr vert="horz" lIns="91440" tIns="45720" rIns="91440" bIns="45720" rtlCol="0" anchor="b"/>
          <a:lstStyle>
            <a:lvl1pPr algn="r">
              <a:defRPr sz="1200"/>
            </a:lvl1pPr>
          </a:lstStyle>
          <a:p>
            <a:fld id="{10EE0F73-963A-4926-85E1-73F2C0D2C111}" type="slidenum">
              <a:rPr lang="en-US" smtClean="0"/>
              <a:t>‹#›</a:t>
            </a:fld>
            <a:endParaRPr lang="en-US"/>
          </a:p>
        </p:txBody>
      </p:sp>
    </p:spTree>
    <p:extLst>
      <p:ext uri="{BB962C8B-B14F-4D97-AF65-F5344CB8AC3E}">
        <p14:creationId xmlns:p14="http://schemas.microsoft.com/office/powerpoint/2010/main" val="567013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EE0F73-963A-4926-85E1-73F2C0D2C111}"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569" y="13633785"/>
            <a:ext cx="37308064" cy="9408695"/>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136" y="24871280"/>
            <a:ext cx="30724929" cy="1121744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4281FC-6EC0-46F3-8DEC-7764CBF016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5E182C-DF84-45C5-8FC4-FB3038D3E7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664" y="1758616"/>
            <a:ext cx="9874704" cy="3744828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833" y="1758616"/>
            <a:ext cx="29496203" cy="374482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E2BCDC-557C-485E-83C0-6E35D47C92D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2E54DE-579D-4C0C-8655-E4DD3584EE0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8204027"/>
            <a:ext cx="37308064" cy="871687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8602827"/>
            <a:ext cx="37308064"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6A2A1E-AB6F-4A9D-9C40-C6FB488ACDF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833" y="10240880"/>
            <a:ext cx="19685453" cy="289660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10915" y="10240880"/>
            <a:ext cx="19685454" cy="289660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A93CA8-71AF-4CE8-8F45-EC211E65832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833" y="9823786"/>
            <a:ext cx="19392900" cy="40947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4833" y="13918532"/>
            <a:ext cx="19392900" cy="252883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664" y="9823786"/>
            <a:ext cx="19399704" cy="40947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664" y="13918532"/>
            <a:ext cx="19399704" cy="252883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5B6B944-8696-408E-A1FB-983A08DA94E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BFB50D9-8D30-479B-9CA3-0D0F22E3E1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2AA296-32C1-4C9F-8026-3E8B288CC62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33" y="1746586"/>
            <a:ext cx="14439900" cy="743752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59968" y="1746586"/>
            <a:ext cx="24536400" cy="374603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833" y="9184105"/>
            <a:ext cx="14439900"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26ED53-F6FE-418A-A2E4-629F0B3397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436" y="30724642"/>
            <a:ext cx="26335264" cy="36255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436" y="3922295"/>
            <a:ext cx="26335264" cy="2633512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436" y="34350158"/>
            <a:ext cx="26335264" cy="515152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CC651B-06AD-48C8-8579-AAD67A9D73B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06682E"/>
            </a:gs>
            <a:gs pos="100000">
              <a:schemeClr val="accent1"/>
            </a:gs>
          </a:gsLst>
          <a:path path="shape">
            <a:fillToRect l="50000" t="50000" r="50000" b="50000"/>
          </a:path>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95513" y="1758950"/>
            <a:ext cx="39500175" cy="7315200"/>
          </a:xfrm>
          <a:prstGeom prst="rect">
            <a:avLst/>
          </a:prstGeom>
          <a:noFill/>
          <a:ln w="9525">
            <a:noFill/>
            <a:miter lim="800000"/>
            <a:headEnd/>
            <a:tailEnd/>
          </a:ln>
        </p:spPr>
        <p:txBody>
          <a:bodyPr vert="horz" wrap="square" lIns="480214" tIns="240112" rIns="480214" bIns="240112"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195513" y="10240963"/>
            <a:ext cx="39500175" cy="28965525"/>
          </a:xfrm>
          <a:prstGeom prst="rect">
            <a:avLst/>
          </a:prstGeom>
          <a:noFill/>
          <a:ln w="9525">
            <a:noFill/>
            <a:miter lim="800000"/>
            <a:headEnd/>
            <a:tailEnd/>
          </a:ln>
        </p:spPr>
        <p:txBody>
          <a:bodyPr vert="horz" wrap="square" lIns="480214" tIns="240112" rIns="480214" bIns="24011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8852" name="Rectangle 4"/>
          <p:cNvSpPr>
            <a:spLocks noGrp="1" noChangeArrowheads="1"/>
          </p:cNvSpPr>
          <p:nvPr>
            <p:ph type="dt" sz="half" idx="2"/>
          </p:nvPr>
        </p:nvSpPr>
        <p:spPr bwMode="auto">
          <a:xfrm>
            <a:off x="2195513" y="39968488"/>
            <a:ext cx="10239375" cy="3048000"/>
          </a:xfrm>
          <a:prstGeom prst="rect">
            <a:avLst/>
          </a:prstGeom>
          <a:noFill/>
          <a:ln w="9525">
            <a:noFill/>
            <a:miter lim="800000"/>
            <a:headEnd/>
            <a:tailEnd/>
          </a:ln>
          <a:effectLst/>
        </p:spPr>
        <p:txBody>
          <a:bodyPr vert="horz" wrap="square" lIns="480214" tIns="240112" rIns="480214" bIns="240112" numCol="1" anchor="t" anchorCtr="0" compatLnSpc="1">
            <a:prstTxWarp prst="textNoShape">
              <a:avLst/>
            </a:prstTxWarp>
          </a:bodyPr>
          <a:lstStyle>
            <a:lvl1pPr eaLnBrk="1" hangingPunct="1">
              <a:defRPr sz="7000"/>
            </a:lvl1pPr>
          </a:lstStyle>
          <a:p>
            <a:pPr>
              <a:defRPr/>
            </a:pPr>
            <a:endParaRPr lang="en-US"/>
          </a:p>
        </p:txBody>
      </p:sp>
      <p:sp>
        <p:nvSpPr>
          <p:cNvPr id="78853" name="Rectangle 5"/>
          <p:cNvSpPr>
            <a:spLocks noGrp="1" noChangeArrowheads="1"/>
          </p:cNvSpPr>
          <p:nvPr>
            <p:ph type="ftr" sz="quarter" idx="3"/>
          </p:nvPr>
        </p:nvSpPr>
        <p:spPr bwMode="auto">
          <a:xfrm>
            <a:off x="14997113" y="39968488"/>
            <a:ext cx="13896975" cy="3048000"/>
          </a:xfrm>
          <a:prstGeom prst="rect">
            <a:avLst/>
          </a:prstGeom>
          <a:noFill/>
          <a:ln w="9525">
            <a:noFill/>
            <a:miter lim="800000"/>
            <a:headEnd/>
            <a:tailEnd/>
          </a:ln>
          <a:effectLst/>
        </p:spPr>
        <p:txBody>
          <a:bodyPr vert="horz" wrap="square" lIns="480214" tIns="240112" rIns="480214" bIns="240112" numCol="1" anchor="t" anchorCtr="0" compatLnSpc="1">
            <a:prstTxWarp prst="textNoShape">
              <a:avLst/>
            </a:prstTxWarp>
          </a:bodyPr>
          <a:lstStyle>
            <a:lvl1pPr algn="ctr" eaLnBrk="1" hangingPunct="1">
              <a:defRPr sz="7000"/>
            </a:lvl1pPr>
          </a:lstStyle>
          <a:p>
            <a:pPr>
              <a:defRPr/>
            </a:pPr>
            <a:endParaRPr lang="en-US"/>
          </a:p>
        </p:txBody>
      </p:sp>
      <p:sp>
        <p:nvSpPr>
          <p:cNvPr id="78854" name="Rectangle 6"/>
          <p:cNvSpPr>
            <a:spLocks noGrp="1" noChangeArrowheads="1"/>
          </p:cNvSpPr>
          <p:nvPr>
            <p:ph type="sldNum" sz="quarter" idx="4"/>
          </p:nvPr>
        </p:nvSpPr>
        <p:spPr bwMode="auto">
          <a:xfrm>
            <a:off x="31456313" y="39968488"/>
            <a:ext cx="10239375" cy="3048000"/>
          </a:xfrm>
          <a:prstGeom prst="rect">
            <a:avLst/>
          </a:prstGeom>
          <a:noFill/>
          <a:ln w="9525">
            <a:noFill/>
            <a:miter lim="800000"/>
            <a:headEnd/>
            <a:tailEnd/>
          </a:ln>
          <a:effectLst/>
        </p:spPr>
        <p:txBody>
          <a:bodyPr vert="horz" wrap="square" lIns="480214" tIns="240112" rIns="480214" bIns="240112" numCol="1" anchor="t" anchorCtr="0" compatLnSpc="1">
            <a:prstTxWarp prst="textNoShape">
              <a:avLst/>
            </a:prstTxWarp>
          </a:bodyPr>
          <a:lstStyle>
            <a:lvl1pPr algn="r" eaLnBrk="1" hangingPunct="1">
              <a:defRPr sz="7000"/>
            </a:lvl1pPr>
          </a:lstStyle>
          <a:p>
            <a:pPr>
              <a:defRPr/>
            </a:pPr>
            <a:fld id="{027A65D6-CF23-4AEA-A8F7-248C9473E2F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ctr" defTabSz="4800600" rtl="0" eaLnBrk="0" fontAlgn="base" hangingPunct="0">
        <a:spcBef>
          <a:spcPct val="0"/>
        </a:spcBef>
        <a:spcAft>
          <a:spcPct val="0"/>
        </a:spcAft>
        <a:defRPr sz="23100">
          <a:solidFill>
            <a:schemeClr val="tx2"/>
          </a:solidFill>
          <a:latin typeface="+mj-lt"/>
          <a:ea typeface="+mj-ea"/>
          <a:cs typeface="+mj-cs"/>
        </a:defRPr>
      </a:lvl1pPr>
      <a:lvl2pPr algn="ctr" defTabSz="4800600" rtl="0" eaLnBrk="0" fontAlgn="base" hangingPunct="0">
        <a:spcBef>
          <a:spcPct val="0"/>
        </a:spcBef>
        <a:spcAft>
          <a:spcPct val="0"/>
        </a:spcAft>
        <a:defRPr sz="23100">
          <a:solidFill>
            <a:schemeClr val="tx2"/>
          </a:solidFill>
          <a:latin typeface="Arial" charset="0"/>
        </a:defRPr>
      </a:lvl2pPr>
      <a:lvl3pPr algn="ctr" defTabSz="4800600" rtl="0" eaLnBrk="0" fontAlgn="base" hangingPunct="0">
        <a:spcBef>
          <a:spcPct val="0"/>
        </a:spcBef>
        <a:spcAft>
          <a:spcPct val="0"/>
        </a:spcAft>
        <a:defRPr sz="23100">
          <a:solidFill>
            <a:schemeClr val="tx2"/>
          </a:solidFill>
          <a:latin typeface="Arial" charset="0"/>
        </a:defRPr>
      </a:lvl3pPr>
      <a:lvl4pPr algn="ctr" defTabSz="4800600" rtl="0" eaLnBrk="0" fontAlgn="base" hangingPunct="0">
        <a:spcBef>
          <a:spcPct val="0"/>
        </a:spcBef>
        <a:spcAft>
          <a:spcPct val="0"/>
        </a:spcAft>
        <a:defRPr sz="23100">
          <a:solidFill>
            <a:schemeClr val="tx2"/>
          </a:solidFill>
          <a:latin typeface="Arial" charset="0"/>
        </a:defRPr>
      </a:lvl4pPr>
      <a:lvl5pPr algn="ctr" defTabSz="4800600" rtl="0" eaLnBrk="0" fontAlgn="base" hangingPunct="0">
        <a:spcBef>
          <a:spcPct val="0"/>
        </a:spcBef>
        <a:spcAft>
          <a:spcPct val="0"/>
        </a:spcAft>
        <a:defRPr sz="23100">
          <a:solidFill>
            <a:schemeClr val="tx2"/>
          </a:solidFill>
          <a:latin typeface="Arial" charset="0"/>
        </a:defRPr>
      </a:lvl5pPr>
      <a:lvl6pPr marL="457200" algn="ctr" defTabSz="4800600" rtl="0" fontAlgn="base">
        <a:spcBef>
          <a:spcPct val="0"/>
        </a:spcBef>
        <a:spcAft>
          <a:spcPct val="0"/>
        </a:spcAft>
        <a:defRPr sz="23100">
          <a:solidFill>
            <a:schemeClr val="tx2"/>
          </a:solidFill>
          <a:latin typeface="Arial" charset="0"/>
        </a:defRPr>
      </a:lvl6pPr>
      <a:lvl7pPr marL="914400" algn="ctr" defTabSz="4800600" rtl="0" fontAlgn="base">
        <a:spcBef>
          <a:spcPct val="0"/>
        </a:spcBef>
        <a:spcAft>
          <a:spcPct val="0"/>
        </a:spcAft>
        <a:defRPr sz="23100">
          <a:solidFill>
            <a:schemeClr val="tx2"/>
          </a:solidFill>
          <a:latin typeface="Arial" charset="0"/>
        </a:defRPr>
      </a:lvl7pPr>
      <a:lvl8pPr marL="1371600" algn="ctr" defTabSz="4800600" rtl="0" fontAlgn="base">
        <a:spcBef>
          <a:spcPct val="0"/>
        </a:spcBef>
        <a:spcAft>
          <a:spcPct val="0"/>
        </a:spcAft>
        <a:defRPr sz="23100">
          <a:solidFill>
            <a:schemeClr val="tx2"/>
          </a:solidFill>
          <a:latin typeface="Arial" charset="0"/>
        </a:defRPr>
      </a:lvl8pPr>
      <a:lvl9pPr marL="1828800" algn="ctr" defTabSz="4800600" rtl="0" fontAlgn="base">
        <a:spcBef>
          <a:spcPct val="0"/>
        </a:spcBef>
        <a:spcAft>
          <a:spcPct val="0"/>
        </a:spcAft>
        <a:defRPr sz="23100">
          <a:solidFill>
            <a:schemeClr val="tx2"/>
          </a:solidFill>
          <a:latin typeface="Arial" charset="0"/>
        </a:defRPr>
      </a:lvl9pPr>
    </p:titleStyle>
    <p:bodyStyle>
      <a:lvl1pPr marL="1808163" indent="-1808163" algn="l" defTabSz="4800600" rtl="0" eaLnBrk="0" fontAlgn="base" hangingPunct="0">
        <a:spcBef>
          <a:spcPct val="20000"/>
        </a:spcBef>
        <a:spcAft>
          <a:spcPct val="0"/>
        </a:spcAft>
        <a:buChar char="•"/>
        <a:defRPr sz="16700">
          <a:solidFill>
            <a:schemeClr val="tx1"/>
          </a:solidFill>
          <a:latin typeface="+mn-lt"/>
          <a:ea typeface="+mn-ea"/>
          <a:cs typeface="+mn-cs"/>
        </a:defRPr>
      </a:lvl1pPr>
      <a:lvl2pPr marL="3897313" indent="-1492250" algn="l" defTabSz="4800600" rtl="0" eaLnBrk="0" fontAlgn="base" hangingPunct="0">
        <a:spcBef>
          <a:spcPct val="20000"/>
        </a:spcBef>
        <a:spcAft>
          <a:spcPct val="0"/>
        </a:spcAft>
        <a:buChar char="–"/>
        <a:defRPr sz="14500">
          <a:solidFill>
            <a:schemeClr val="tx1"/>
          </a:solidFill>
          <a:latin typeface="+mn-lt"/>
        </a:defRPr>
      </a:lvl2pPr>
      <a:lvl3pPr marL="6002338" indent="-1201738" algn="l" defTabSz="4800600" rtl="0" eaLnBrk="0" fontAlgn="base" hangingPunct="0">
        <a:spcBef>
          <a:spcPct val="20000"/>
        </a:spcBef>
        <a:spcAft>
          <a:spcPct val="0"/>
        </a:spcAft>
        <a:buChar char="•"/>
        <a:defRPr sz="12400">
          <a:solidFill>
            <a:schemeClr val="tx1"/>
          </a:solidFill>
          <a:latin typeface="+mn-lt"/>
        </a:defRPr>
      </a:lvl3pPr>
      <a:lvl4pPr marL="8407400" indent="-1201738" algn="l" defTabSz="4800600" rtl="0" eaLnBrk="0" fontAlgn="base" hangingPunct="0">
        <a:spcBef>
          <a:spcPct val="20000"/>
        </a:spcBef>
        <a:spcAft>
          <a:spcPct val="0"/>
        </a:spcAft>
        <a:buChar char="–"/>
        <a:defRPr sz="10700">
          <a:solidFill>
            <a:schemeClr val="tx1"/>
          </a:solidFill>
          <a:latin typeface="+mn-lt"/>
        </a:defRPr>
      </a:lvl4pPr>
      <a:lvl5pPr marL="10812463" indent="-1201738" algn="l" defTabSz="4800600" rtl="0" eaLnBrk="0" fontAlgn="base" hangingPunct="0">
        <a:spcBef>
          <a:spcPct val="20000"/>
        </a:spcBef>
        <a:spcAft>
          <a:spcPct val="0"/>
        </a:spcAft>
        <a:buChar char="»"/>
        <a:defRPr sz="10700">
          <a:solidFill>
            <a:schemeClr val="tx1"/>
          </a:solidFill>
          <a:latin typeface="+mn-lt"/>
        </a:defRPr>
      </a:lvl5pPr>
      <a:lvl6pPr marL="11269663" indent="-1201738" algn="l" defTabSz="4800600" rtl="0" fontAlgn="base">
        <a:spcBef>
          <a:spcPct val="20000"/>
        </a:spcBef>
        <a:spcAft>
          <a:spcPct val="0"/>
        </a:spcAft>
        <a:buChar char="»"/>
        <a:defRPr sz="10700">
          <a:solidFill>
            <a:schemeClr val="tx1"/>
          </a:solidFill>
          <a:latin typeface="+mn-lt"/>
        </a:defRPr>
      </a:lvl6pPr>
      <a:lvl7pPr marL="11726863" indent="-1201738" algn="l" defTabSz="4800600" rtl="0" fontAlgn="base">
        <a:spcBef>
          <a:spcPct val="20000"/>
        </a:spcBef>
        <a:spcAft>
          <a:spcPct val="0"/>
        </a:spcAft>
        <a:buChar char="»"/>
        <a:defRPr sz="10700">
          <a:solidFill>
            <a:schemeClr val="tx1"/>
          </a:solidFill>
          <a:latin typeface="+mn-lt"/>
        </a:defRPr>
      </a:lvl7pPr>
      <a:lvl8pPr marL="12184063" indent="-1201738" algn="l" defTabSz="4800600" rtl="0" fontAlgn="base">
        <a:spcBef>
          <a:spcPct val="20000"/>
        </a:spcBef>
        <a:spcAft>
          <a:spcPct val="0"/>
        </a:spcAft>
        <a:buChar char="»"/>
        <a:defRPr sz="10700">
          <a:solidFill>
            <a:schemeClr val="tx1"/>
          </a:solidFill>
          <a:latin typeface="+mn-lt"/>
        </a:defRPr>
      </a:lvl8pPr>
      <a:lvl9pPr marL="12641263" indent="-1201738" algn="l" defTabSz="4800600" rtl="0" fontAlgn="base">
        <a:spcBef>
          <a:spcPct val="20000"/>
        </a:spcBef>
        <a:spcAft>
          <a:spcPct val="0"/>
        </a:spcAft>
        <a:buChar char="»"/>
        <a:defRPr sz="10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6682E"/>
            </a:gs>
            <a:gs pos="50000">
              <a:schemeClr val="accent1"/>
            </a:gs>
            <a:gs pos="100000">
              <a:srgbClr val="06682E"/>
            </a:gs>
          </a:gsLst>
          <a:lin ang="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101013" y="996950"/>
            <a:ext cx="27231975" cy="5480050"/>
          </a:xfrm>
          <a:gradFill flip="none" rotWithShape="1">
            <a:gsLst>
              <a:gs pos="0">
                <a:srgbClr val="FFCC00">
                  <a:alpha val="90000"/>
                </a:srgbClr>
              </a:gs>
              <a:gs pos="67000">
                <a:schemeClr val="accent1"/>
              </a:gs>
            </a:gsLst>
            <a:lin ang="16200000" scaled="1"/>
            <a:tileRect/>
          </a:gradFill>
          <a:ln w="57150">
            <a:solidFill>
              <a:srgbClr val="06682E"/>
            </a:solidFill>
          </a:ln>
          <a:effectLst>
            <a:outerShdw dist="107763" dir="2700000" algn="ctr" rotWithShape="0">
              <a:schemeClr val="bg2">
                <a:alpha val="50000"/>
              </a:schemeClr>
            </a:outerShdw>
          </a:effectLst>
        </p:spPr>
        <p:txBody>
          <a:bodyPr/>
          <a:lstStyle/>
          <a:p>
            <a:pPr eaLnBrk="1" hangingPunct="1">
              <a:defRPr/>
            </a:pPr>
            <a:r>
              <a:rPr lang="en-US" sz="9600" b="1" dirty="0"/>
              <a:t>Lessons Learned and Practical Applications for Adolescent In-Patient ACT </a:t>
            </a:r>
            <a:r>
              <a:rPr lang="en-US" sz="9600" b="1" dirty="0" smtClean="0"/>
              <a:t>Groups</a:t>
            </a:r>
            <a:r>
              <a:rPr lang="en-US" sz="6900" b="1" dirty="0">
                <a:latin typeface="Verdana" pitchFamily="34" charset="0"/>
              </a:rPr>
              <a:t/>
            </a:r>
            <a:br>
              <a:rPr lang="en-US" sz="6900" b="1" dirty="0">
                <a:latin typeface="Verdana" pitchFamily="34" charset="0"/>
              </a:rPr>
            </a:br>
            <a:r>
              <a:rPr lang="en-US" sz="6900" dirty="0" smtClean="0">
                <a:solidFill>
                  <a:srgbClr val="06682E"/>
                </a:solidFill>
              </a:rPr>
              <a:t>Cecily Anders and John </a:t>
            </a:r>
            <a:r>
              <a:rPr lang="en-US" sz="6900" dirty="0" err="1" smtClean="0">
                <a:solidFill>
                  <a:srgbClr val="06682E"/>
                </a:solidFill>
              </a:rPr>
              <a:t>Klocek</a:t>
            </a:r>
            <a:r>
              <a:rPr lang="en-US" sz="6900" dirty="0" smtClean="0">
                <a:solidFill>
                  <a:srgbClr val="06682E"/>
                </a:solidFill>
              </a:rPr>
              <a:t/>
            </a:r>
            <a:br>
              <a:rPr lang="en-US" sz="6900" dirty="0" smtClean="0">
                <a:solidFill>
                  <a:srgbClr val="06682E"/>
                </a:solidFill>
              </a:rPr>
            </a:br>
            <a:r>
              <a:rPr lang="en-US" sz="5300" dirty="0" smtClean="0">
                <a:solidFill>
                  <a:srgbClr val="06682E"/>
                </a:solidFill>
              </a:rPr>
              <a:t>Baylor University Department of Psychology and Neuroscience, Waco, TX 76798</a:t>
            </a:r>
            <a:br>
              <a:rPr lang="en-US" sz="5300" dirty="0" smtClean="0">
                <a:solidFill>
                  <a:srgbClr val="06682E"/>
                </a:solidFill>
              </a:rPr>
            </a:br>
            <a:r>
              <a:rPr lang="en-US" sz="5300" dirty="0" smtClean="0">
                <a:solidFill>
                  <a:srgbClr val="06682E"/>
                </a:solidFill>
              </a:rPr>
              <a:t>2014 ACBS World Conference, Minneapolis, MN. </a:t>
            </a:r>
          </a:p>
        </p:txBody>
      </p:sp>
      <p:pic>
        <p:nvPicPr>
          <p:cNvPr id="1030" name="Picture 60" descr="Science Building"/>
          <p:cNvPicPr>
            <a:picLocks noChangeAspect="1" noChangeArrowheads="1"/>
          </p:cNvPicPr>
          <p:nvPr/>
        </p:nvPicPr>
        <p:blipFill>
          <a:blip r:embed="rId3"/>
          <a:srcRect/>
          <a:stretch>
            <a:fillRect/>
          </a:stretch>
        </p:blipFill>
        <p:spPr bwMode="auto">
          <a:xfrm>
            <a:off x="1219200" y="990600"/>
            <a:ext cx="6880225" cy="5440363"/>
          </a:xfrm>
          <a:prstGeom prst="rect">
            <a:avLst/>
          </a:prstGeom>
          <a:noFill/>
          <a:ln w="57150">
            <a:solidFill>
              <a:srgbClr val="06682E"/>
            </a:solidFill>
            <a:miter lim="800000"/>
            <a:headEnd/>
            <a:tailEnd/>
          </a:ln>
        </p:spPr>
      </p:pic>
      <p:sp>
        <p:nvSpPr>
          <p:cNvPr id="1037" name="Text Box 201"/>
          <p:cNvSpPr txBox="1">
            <a:spLocks noChangeArrowheads="1"/>
          </p:cNvSpPr>
          <p:nvPr/>
        </p:nvSpPr>
        <p:spPr bwMode="auto">
          <a:xfrm>
            <a:off x="24231600" y="20786725"/>
            <a:ext cx="8755063" cy="261938"/>
          </a:xfrm>
          <a:prstGeom prst="rect">
            <a:avLst/>
          </a:prstGeom>
          <a:noFill/>
          <a:ln w="9525">
            <a:noFill/>
            <a:miter lim="800000"/>
            <a:headEnd/>
            <a:tailEnd/>
          </a:ln>
        </p:spPr>
        <p:txBody>
          <a:bodyPr lIns="91405" tIns="45700" rIns="91405" bIns="45700">
            <a:spAutoFit/>
          </a:bodyPr>
          <a:lstStyle/>
          <a:p>
            <a:pPr defTabSz="4800600" eaLnBrk="1" hangingPunct="1">
              <a:spcBef>
                <a:spcPct val="50000"/>
              </a:spcBef>
            </a:pPr>
            <a:endParaRPr lang="en-US" sz="1100"/>
          </a:p>
        </p:txBody>
      </p:sp>
      <p:grpSp>
        <p:nvGrpSpPr>
          <p:cNvPr id="6" name="Group 5"/>
          <p:cNvGrpSpPr/>
          <p:nvPr/>
        </p:nvGrpSpPr>
        <p:grpSpPr>
          <a:xfrm>
            <a:off x="12801600" y="7620000"/>
            <a:ext cx="14782800" cy="34870847"/>
            <a:chOff x="15925800" y="7379069"/>
            <a:chExt cx="11530584" cy="21366371"/>
          </a:xfrm>
        </p:grpSpPr>
        <p:sp>
          <p:nvSpPr>
            <p:cNvPr id="2150" name="Rectangle 102"/>
            <p:cNvSpPr>
              <a:spLocks noChangeArrowheads="1"/>
            </p:cNvSpPr>
            <p:nvPr/>
          </p:nvSpPr>
          <p:spPr bwMode="auto">
            <a:xfrm>
              <a:off x="15925800" y="7379069"/>
              <a:ext cx="11530584" cy="20963781"/>
            </a:xfrm>
            <a:prstGeom prst="rect">
              <a:avLst/>
            </a:prstGeom>
            <a:solidFill>
              <a:schemeClr val="accent1"/>
            </a:solidFill>
            <a:ln w="57150">
              <a:solidFill>
                <a:srgbClr val="06682E"/>
              </a:solidFill>
              <a:miter lim="800000"/>
              <a:headEnd/>
              <a:tailEnd/>
            </a:ln>
            <a:effectLst>
              <a:outerShdw dist="107763" dir="2700000" algn="ctr" rotWithShape="0">
                <a:schemeClr val="bg2">
                  <a:alpha val="50000"/>
                </a:schemeClr>
              </a:outerShdw>
            </a:effectLst>
          </p:spPr>
          <p:txBody>
            <a:bodyPr wrap="none" lIns="91368" tIns="45678" rIns="91368" bIns="45678" anchor="ctr"/>
            <a:lstStyle/>
            <a:p>
              <a:pPr algn="ctr" defTabSz="912813" eaLnBrk="1" hangingPunct="1">
                <a:defRPr/>
              </a:pPr>
              <a:endParaRPr lang="en-US" sz="1100"/>
            </a:p>
          </p:txBody>
        </p:sp>
        <p:sp>
          <p:nvSpPr>
            <p:cNvPr id="2268" name="Text Box 220"/>
            <p:cNvSpPr txBox="1">
              <a:spLocks noChangeArrowheads="1"/>
            </p:cNvSpPr>
            <p:nvPr/>
          </p:nvSpPr>
          <p:spPr bwMode="auto">
            <a:xfrm>
              <a:off x="16383000" y="7543801"/>
              <a:ext cx="10972800" cy="565751"/>
            </a:xfrm>
            <a:prstGeom prst="rect">
              <a:avLst/>
            </a:prstGeom>
            <a:noFill/>
            <a:ln w="9525">
              <a:noFill/>
              <a:miter lim="800000"/>
              <a:headEnd/>
              <a:tailEnd/>
            </a:ln>
            <a:effectLst/>
          </p:spPr>
          <p:txBody>
            <a:bodyPr wrap="square">
              <a:spAutoFit/>
            </a:bodyPr>
            <a:lstStyle/>
            <a:p>
              <a:pPr algn="ctr">
                <a:defRPr/>
              </a:pPr>
              <a:r>
                <a:rPr lang="en-US" sz="5400" b="1" dirty="0" smtClean="0">
                  <a:solidFill>
                    <a:srgbClr val="FFCC00"/>
                  </a:solidFill>
                  <a:effectLst>
                    <a:outerShdw blurRad="38100" dist="38100" dir="2700000" algn="tl">
                      <a:srgbClr val="000000"/>
                    </a:outerShdw>
                  </a:effectLst>
                </a:rPr>
                <a:t>Length of the Group and Manual Content</a:t>
              </a:r>
              <a:endParaRPr lang="en-US" sz="5400" b="1" dirty="0">
                <a:solidFill>
                  <a:srgbClr val="FFCC00"/>
                </a:solidFill>
                <a:effectLst>
                  <a:outerShdw blurRad="38100" dist="38100" dir="2700000" algn="tl">
                    <a:srgbClr val="000000"/>
                  </a:outerShdw>
                </a:effectLst>
              </a:endParaRPr>
            </a:p>
          </p:txBody>
        </p:sp>
        <p:sp>
          <p:nvSpPr>
            <p:cNvPr id="1042" name="TextBox 40"/>
            <p:cNvSpPr txBox="1">
              <a:spLocks noChangeArrowheads="1"/>
            </p:cNvSpPr>
            <p:nvPr/>
          </p:nvSpPr>
          <p:spPr bwMode="auto">
            <a:xfrm>
              <a:off x="16341852" y="8359558"/>
              <a:ext cx="10820400" cy="20385882"/>
            </a:xfrm>
            <a:prstGeom prst="rect">
              <a:avLst/>
            </a:prstGeom>
            <a:noFill/>
            <a:ln w="9525">
              <a:noFill/>
              <a:miter lim="800000"/>
              <a:headEnd/>
              <a:tailEnd/>
            </a:ln>
          </p:spPr>
          <p:txBody>
            <a:bodyPr wrap="square">
              <a:spAutoFit/>
            </a:bodyPr>
            <a:lstStyle/>
            <a:p>
              <a:pPr marL="457200" indent="-457200">
                <a:spcAft>
                  <a:spcPts val="1200"/>
                </a:spcAft>
                <a:buFont typeface="Arial" charset="0"/>
                <a:buChar char="•"/>
              </a:pPr>
              <a:r>
                <a:rPr lang="en-US" sz="4000" dirty="0"/>
                <a:t>Groups originally ran for 9 weeks, but were shortened to 7 </a:t>
              </a:r>
              <a:r>
                <a:rPr lang="en-US" sz="4000" dirty="0" smtClean="0"/>
                <a:t>weeks.  Adolescents were flexible and open to new concepts.  Less discussion time was needed than originally anticipated. </a:t>
              </a:r>
            </a:p>
            <a:p>
              <a:pPr marL="457200" indent="-457200">
                <a:spcAft>
                  <a:spcPts val="1200"/>
                </a:spcAft>
                <a:buFont typeface="Arial" charset="0"/>
                <a:buChar char="•"/>
              </a:pPr>
              <a:r>
                <a:rPr lang="en-US" sz="4000" dirty="0" smtClean="0"/>
                <a:t>When a group member missed a group, then the other group members were asked to explain the concepts to the returning group member</a:t>
              </a:r>
            </a:p>
            <a:p>
              <a:pPr marL="457200" indent="-457200">
                <a:spcAft>
                  <a:spcPts val="1200"/>
                </a:spcAft>
                <a:buFont typeface="Arial" charset="0"/>
                <a:buChar char="•"/>
              </a:pPr>
              <a:r>
                <a:rPr lang="en-US" sz="4000" dirty="0" smtClean="0"/>
                <a:t>Topics included: thoughts are like a piece of paper blocking my face, acting counter intuitively in quicksand, memories are like a horror movie, emotional control, the mind being overprotective, I’m having the thought that…, what if my thoughts are true, the illusion that thoughts control my actions, willingness/acceptance, struggle switch vs. dial, emotions are like the weather, acceptance is on going, 30</a:t>
              </a:r>
              <a:r>
                <a:rPr lang="en-US" sz="4000" baseline="30000" dirty="0" smtClean="0"/>
                <a:t>th</a:t>
              </a:r>
              <a:r>
                <a:rPr lang="en-US" sz="4000" dirty="0" smtClean="0"/>
                <a:t> birthday party speech, values, SMART goals, barriers to goals, passengers on a bus, taking a jump, commitment to values and goals, and a lifetime of practice</a:t>
              </a:r>
            </a:p>
            <a:p>
              <a:pPr marL="457200" indent="-457200">
                <a:spcAft>
                  <a:spcPts val="1200"/>
                </a:spcAft>
                <a:buFont typeface="Arial" charset="0"/>
                <a:buChar char="•"/>
              </a:pPr>
              <a:r>
                <a:rPr lang="en-US" sz="4000" dirty="0" smtClean="0"/>
                <a:t>New metaphors created for the group: </a:t>
              </a:r>
              <a:endParaRPr lang="en-US" sz="4000" dirty="0"/>
            </a:p>
            <a:p>
              <a:pPr marL="914400" lvl="1" indent="-457200">
                <a:spcAft>
                  <a:spcPts val="1200"/>
                </a:spcAft>
                <a:buFont typeface="Arial" charset="0"/>
                <a:buChar char="•"/>
              </a:pPr>
              <a:r>
                <a:rPr lang="en-US" sz="4000" dirty="0"/>
                <a:t>I</a:t>
              </a:r>
              <a:r>
                <a:rPr lang="en-US" sz="4000" dirty="0" smtClean="0"/>
                <a:t>mmovable Table: Has </a:t>
              </a:r>
              <a:r>
                <a:rPr lang="en-US" sz="4000" dirty="0"/>
                <a:t>everyone noticed how some of the furniture is unmovable here?  Let’s say you decided that you really disliked where one of those immovable tables was at.  You kept telling yourself that you could feel better as soon as you were able to move that table to a different place.  So one day, you spent all day pushing on the table with all your energy and strength, but the table didn’t move anywhere.  </a:t>
              </a:r>
              <a:r>
                <a:rPr lang="en-US" sz="4000" dirty="0" smtClean="0"/>
                <a:t>How </a:t>
              </a:r>
              <a:r>
                <a:rPr lang="en-US" sz="4000" dirty="0"/>
                <a:t>would you feel at the end of that day? </a:t>
              </a:r>
              <a:r>
                <a:rPr lang="en-US" sz="4000" dirty="0" smtClean="0"/>
                <a:t>No </a:t>
              </a:r>
              <a:r>
                <a:rPr lang="en-US" sz="4000" dirty="0"/>
                <a:t>matter what you do, you won’t be able to move that table.  Will you ever feel better if you keep telling yourself that the table has to move before you can feel better?  How are our emotions like the </a:t>
              </a:r>
              <a:r>
                <a:rPr lang="en-US" sz="4000" dirty="0" smtClean="0"/>
                <a:t>table?</a:t>
              </a:r>
            </a:p>
            <a:p>
              <a:pPr marL="1028700" lvl="1" indent="-571500">
                <a:buFont typeface="Arial"/>
                <a:buChar char="•"/>
              </a:pPr>
              <a:r>
                <a:rPr lang="en-US" sz="4000" dirty="0" smtClean="0"/>
                <a:t>Rock Concert: Imagine that your favorite band was coming to town and you didn’t have any money.  For some reason your parents weren’t able to give you the money for the concert.  However, people in your neighborhood said that they would give you money to pick up after their dogs.  Would you be willing to pick up after the dogs in order to be able to see your favorite band?  If you didn’t earn the money, what would it feel like the night of the concert?  What would it feel like to listen to your friends talk about how much they enjoyed the concert if you weren’t able to go?  Sometimes </a:t>
              </a:r>
              <a:r>
                <a:rPr lang="en-US" sz="4000" dirty="0"/>
                <a:t>we have to do things we don’t enjoy in order to eventually do the things we </a:t>
              </a:r>
              <a:r>
                <a:rPr lang="en-US" sz="4000" dirty="0" smtClean="0"/>
                <a:t>will enjoy</a:t>
              </a:r>
              <a:r>
                <a:rPr lang="en-US" sz="4000" dirty="0"/>
                <a:t>. </a:t>
              </a:r>
              <a:endParaRPr lang="en-US" sz="4000" dirty="0" smtClean="0"/>
            </a:p>
            <a:p>
              <a:pPr marL="571500" indent="-571500">
                <a:buFont typeface="Arial"/>
                <a:buChar char="•"/>
              </a:pPr>
              <a:r>
                <a:rPr lang="en-US" sz="4000" dirty="0" smtClean="0"/>
                <a:t>Homework sheets were made less confusing by placing examples on them</a:t>
              </a:r>
            </a:p>
            <a:p>
              <a:pPr marL="457200" indent="-457200">
                <a:spcAft>
                  <a:spcPts val="1200"/>
                </a:spcAft>
                <a:buFont typeface="Arial" charset="0"/>
                <a:buChar char="•"/>
              </a:pPr>
              <a:r>
                <a:rPr lang="en-US" sz="4000" dirty="0" smtClean="0"/>
                <a:t>Homework included practicing mindfulness, labeling thoughts as helpful or unhelpful, accepting painful emotions, completing goals, and overcoming barriers to goals</a:t>
              </a:r>
            </a:p>
            <a:p>
              <a:pPr marL="457200" indent="-457200">
                <a:spcAft>
                  <a:spcPts val="1200"/>
                </a:spcAft>
                <a:buFont typeface="Arial" charset="0"/>
                <a:buChar char="•"/>
              </a:pPr>
              <a:endParaRPr lang="en-US" sz="3600" dirty="0"/>
            </a:p>
          </p:txBody>
        </p:sp>
      </p:grpSp>
      <p:pic>
        <p:nvPicPr>
          <p:cNvPr id="54" name="Picture 73"/>
          <p:cNvPicPr>
            <a:picLocks noChangeAspect="1"/>
          </p:cNvPicPr>
          <p:nvPr/>
        </p:nvPicPr>
        <p:blipFill>
          <a:blip r:embed="rId4"/>
          <a:stretch>
            <a:fillRect/>
          </a:stretch>
        </p:blipFill>
        <p:spPr bwMode="auto">
          <a:xfrm>
            <a:off x="35356800" y="914400"/>
            <a:ext cx="7373938" cy="5530850"/>
          </a:xfrm>
          <a:prstGeom prst="rect">
            <a:avLst/>
          </a:prstGeom>
          <a:ln/>
        </p:spPr>
        <p:style>
          <a:lnRef idx="2">
            <a:schemeClr val="dk1"/>
          </a:lnRef>
          <a:fillRef idx="1">
            <a:schemeClr val="lt1"/>
          </a:fillRef>
          <a:effectRef idx="0">
            <a:schemeClr val="dk1"/>
          </a:effectRef>
          <a:fontRef idx="minor">
            <a:schemeClr val="dk1"/>
          </a:fontRef>
        </p:style>
      </p:pic>
      <p:grpSp>
        <p:nvGrpSpPr>
          <p:cNvPr id="2" name="Group 1"/>
          <p:cNvGrpSpPr/>
          <p:nvPr/>
        </p:nvGrpSpPr>
        <p:grpSpPr>
          <a:xfrm>
            <a:off x="990600" y="7620000"/>
            <a:ext cx="11658600" cy="9525000"/>
            <a:chOff x="762000" y="6934200"/>
            <a:chExt cx="13563600" cy="8758349"/>
          </a:xfrm>
        </p:grpSpPr>
        <p:sp>
          <p:nvSpPr>
            <p:cNvPr id="2183" name="Rectangle 135"/>
            <p:cNvSpPr>
              <a:spLocks noChangeArrowheads="1"/>
            </p:cNvSpPr>
            <p:nvPr/>
          </p:nvSpPr>
          <p:spPr bwMode="auto">
            <a:xfrm>
              <a:off x="1066800" y="6934200"/>
              <a:ext cx="12344401" cy="8758349"/>
            </a:xfrm>
            <a:prstGeom prst="rect">
              <a:avLst/>
            </a:prstGeom>
            <a:solidFill>
              <a:schemeClr val="accent1"/>
            </a:solidFill>
            <a:ln w="53975">
              <a:solidFill>
                <a:srgbClr val="008000"/>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85" name="Rectangle 137"/>
            <p:cNvSpPr>
              <a:spLocks noChangeArrowheads="1"/>
            </p:cNvSpPr>
            <p:nvPr/>
          </p:nvSpPr>
          <p:spPr bwMode="auto">
            <a:xfrm>
              <a:off x="762000" y="7086600"/>
              <a:ext cx="13563600" cy="923925"/>
            </a:xfrm>
            <a:prstGeom prst="rect">
              <a:avLst/>
            </a:prstGeom>
            <a:noFill/>
            <a:ln w="9525">
              <a:noFill/>
              <a:miter lim="800000"/>
              <a:headEnd/>
              <a:tailEnd/>
            </a:ln>
            <a:effectLst/>
          </p:spPr>
          <p:txBody>
            <a:bodyPr lIns="91368" tIns="45678" rIns="91368" bIns="45678">
              <a:spAutoFit/>
            </a:bodyPr>
            <a:lstStyle/>
            <a:p>
              <a:pPr algn="ctr" defTabSz="912813" eaLnBrk="1" hangingPunct="1">
                <a:defRPr/>
              </a:pPr>
              <a:r>
                <a:rPr lang="en-US" sz="5400" b="1" dirty="0">
                  <a:solidFill>
                    <a:srgbClr val="FFCC00"/>
                  </a:solidFill>
                  <a:effectLst>
                    <a:outerShdw blurRad="38100" dist="38100" dir="2700000" algn="tl">
                      <a:srgbClr val="000000"/>
                    </a:outerShdw>
                  </a:effectLst>
                </a:rPr>
                <a:t>Introduction</a:t>
              </a:r>
            </a:p>
          </p:txBody>
        </p:sp>
        <p:sp>
          <p:nvSpPr>
            <p:cNvPr id="1038" name="Text Box 205"/>
            <p:cNvSpPr txBox="1">
              <a:spLocks noChangeArrowheads="1"/>
            </p:cNvSpPr>
            <p:nvPr/>
          </p:nvSpPr>
          <p:spPr bwMode="auto">
            <a:xfrm>
              <a:off x="1481139" y="7924800"/>
              <a:ext cx="11548577" cy="7386408"/>
            </a:xfrm>
            <a:prstGeom prst="rect">
              <a:avLst/>
            </a:prstGeom>
            <a:noFill/>
            <a:ln w="9525">
              <a:noFill/>
              <a:miter lim="800000"/>
              <a:headEnd/>
              <a:tailEnd/>
            </a:ln>
          </p:spPr>
          <p:txBody>
            <a:bodyPr wrap="square">
              <a:spAutoFit/>
            </a:bodyPr>
            <a:lstStyle/>
            <a:p>
              <a:r>
                <a:rPr lang="en-US" sz="4000" dirty="0"/>
                <a:t>Staff clinicians at an in-</a:t>
              </a:r>
              <a:r>
                <a:rPr lang="en-US" sz="4000" dirty="0" smtClean="0"/>
                <a:t>patient facility were </a:t>
              </a:r>
              <a:r>
                <a:rPr lang="en-US" sz="4000" dirty="0"/>
                <a:t>asked to refer adolescents to a group for people who experience distressing thoughts, emotions, or memories related to anxiety, depression, and/or anger. The group members learned about and actively participated in frequently used ACT interventions related to mindfulness, acceptance, values, and goals (Harris, 2009). </a:t>
              </a:r>
              <a:r>
                <a:rPr lang="en-US" sz="4000" dirty="0" smtClean="0"/>
                <a:t>The following observations were made while conducting the ACT groups.  </a:t>
              </a:r>
            </a:p>
            <a:p>
              <a:endParaRPr lang="en-US" sz="4000" dirty="0"/>
            </a:p>
            <a:p>
              <a:r>
                <a:rPr lang="en-US" sz="3600" dirty="0" smtClean="0"/>
                <a:t>.  </a:t>
              </a:r>
              <a:endParaRPr lang="en-US" sz="3600" dirty="0"/>
            </a:p>
          </p:txBody>
        </p:sp>
      </p:grpSp>
      <p:grpSp>
        <p:nvGrpSpPr>
          <p:cNvPr id="9" name="Group 8"/>
          <p:cNvGrpSpPr/>
          <p:nvPr/>
        </p:nvGrpSpPr>
        <p:grpSpPr>
          <a:xfrm>
            <a:off x="28194000" y="38633400"/>
            <a:ext cx="14630400" cy="3352800"/>
            <a:chOff x="28651200" y="39928800"/>
            <a:chExt cx="14630400" cy="3352800"/>
          </a:xfrm>
        </p:grpSpPr>
        <p:sp>
          <p:nvSpPr>
            <p:cNvPr id="2154" name="Rectangle 106"/>
            <p:cNvSpPr>
              <a:spLocks noChangeArrowheads="1"/>
            </p:cNvSpPr>
            <p:nvPr/>
          </p:nvSpPr>
          <p:spPr bwMode="auto">
            <a:xfrm>
              <a:off x="28651200" y="39928800"/>
              <a:ext cx="14630400" cy="3352800"/>
            </a:xfrm>
            <a:prstGeom prst="rect">
              <a:avLst/>
            </a:prstGeom>
            <a:solidFill>
              <a:schemeClr val="accent1"/>
            </a:solidFill>
            <a:ln w="57150">
              <a:solidFill>
                <a:srgbClr val="06682E"/>
              </a:solidFill>
              <a:miter lim="800000"/>
              <a:headEnd/>
              <a:tailEnd/>
            </a:ln>
            <a:effectLst>
              <a:outerShdw dist="107763" dir="2700000" algn="ctr" rotWithShape="0">
                <a:schemeClr val="bg2">
                  <a:alpha val="50000"/>
                </a:schemeClr>
              </a:outerShdw>
            </a:effectLst>
          </p:spPr>
          <p:txBody>
            <a:bodyPr wrap="none" lIns="91405" tIns="45700" rIns="91405" bIns="45700" anchor="ctr"/>
            <a:lstStyle/>
            <a:p>
              <a:pPr algn="ctr" defTabSz="4800600" eaLnBrk="1" hangingPunct="1">
                <a:defRPr/>
              </a:pPr>
              <a:endParaRPr lang="en-US" sz="1100" dirty="0"/>
            </a:p>
          </p:txBody>
        </p:sp>
        <p:sp>
          <p:nvSpPr>
            <p:cNvPr id="2179" name="Text Box 131"/>
            <p:cNvSpPr txBox="1">
              <a:spLocks noChangeArrowheads="1"/>
            </p:cNvSpPr>
            <p:nvPr/>
          </p:nvSpPr>
          <p:spPr bwMode="auto">
            <a:xfrm>
              <a:off x="30708600" y="40309800"/>
              <a:ext cx="10287000" cy="922338"/>
            </a:xfrm>
            <a:prstGeom prst="rect">
              <a:avLst/>
            </a:prstGeom>
            <a:noFill/>
            <a:ln w="9525">
              <a:noFill/>
              <a:miter lim="800000"/>
              <a:headEnd/>
              <a:tailEnd/>
            </a:ln>
            <a:effectLst/>
          </p:spPr>
          <p:txBody>
            <a:bodyPr lIns="91405" tIns="45700" rIns="91405" bIns="45700">
              <a:spAutoFit/>
            </a:bodyPr>
            <a:lstStyle/>
            <a:p>
              <a:pPr algn="ctr" defTabSz="4800600" eaLnBrk="1" hangingPunct="1">
                <a:defRPr/>
              </a:pPr>
              <a:r>
                <a:rPr lang="en-US" sz="5400" b="1" dirty="0" smtClean="0">
                  <a:solidFill>
                    <a:srgbClr val="FFCC00"/>
                  </a:solidFill>
                  <a:effectLst>
                    <a:outerShdw blurRad="38100" dist="38100" dir="2700000" algn="tl">
                      <a:srgbClr val="000000"/>
                    </a:outerShdw>
                  </a:effectLst>
                </a:rPr>
                <a:t>References</a:t>
              </a:r>
              <a:endParaRPr lang="en-US" sz="5400" dirty="0"/>
            </a:p>
          </p:txBody>
        </p:sp>
        <p:sp>
          <p:nvSpPr>
            <p:cNvPr id="29" name="TextBox 28"/>
            <p:cNvSpPr txBox="1"/>
            <p:nvPr/>
          </p:nvSpPr>
          <p:spPr>
            <a:xfrm>
              <a:off x="28727400" y="41452800"/>
              <a:ext cx="14173200" cy="1477328"/>
            </a:xfrm>
            <a:prstGeom prst="rect">
              <a:avLst/>
            </a:prstGeom>
            <a:noFill/>
          </p:spPr>
          <p:txBody>
            <a:bodyPr wrap="square" rtlCol="0">
              <a:spAutoFit/>
            </a:bodyPr>
            <a:lstStyle/>
            <a:p>
              <a:r>
                <a:rPr lang="en-US" sz="3600" dirty="0"/>
                <a:t>Harris, R. (2009). </a:t>
              </a:r>
              <a:r>
                <a:rPr lang="en-US" sz="3600" i="1" dirty="0"/>
                <a:t>ACT made simple: An easy-to-read primer on acceptance and commitment therapy</a:t>
              </a:r>
              <a:r>
                <a:rPr lang="en-US" sz="3600" dirty="0"/>
                <a:t>. New Harbinger Publications.</a:t>
              </a:r>
            </a:p>
            <a:p>
              <a:endParaRPr lang="en-US" dirty="0"/>
            </a:p>
          </p:txBody>
        </p:sp>
      </p:grpSp>
      <p:grpSp>
        <p:nvGrpSpPr>
          <p:cNvPr id="7" name="Group 6"/>
          <p:cNvGrpSpPr/>
          <p:nvPr/>
        </p:nvGrpSpPr>
        <p:grpSpPr>
          <a:xfrm>
            <a:off x="28270200" y="7620001"/>
            <a:ext cx="14576425" cy="8841015"/>
            <a:chOff x="28270200" y="6934202"/>
            <a:chExt cx="14576425" cy="15502681"/>
          </a:xfrm>
        </p:grpSpPr>
        <p:sp>
          <p:nvSpPr>
            <p:cNvPr id="2197" name="Rectangle 149"/>
            <p:cNvSpPr>
              <a:spLocks noChangeArrowheads="1"/>
            </p:cNvSpPr>
            <p:nvPr/>
          </p:nvSpPr>
          <p:spPr bwMode="auto">
            <a:xfrm>
              <a:off x="28270200" y="6934202"/>
              <a:ext cx="14576425" cy="14831414"/>
            </a:xfrm>
            <a:prstGeom prst="rect">
              <a:avLst/>
            </a:prstGeom>
            <a:solidFill>
              <a:schemeClr val="accent1"/>
            </a:solidFill>
            <a:ln w="57150">
              <a:solidFill>
                <a:srgbClr val="06682E"/>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262" name="Text Box 214"/>
            <p:cNvSpPr txBox="1">
              <a:spLocks noChangeArrowheads="1"/>
            </p:cNvSpPr>
            <p:nvPr/>
          </p:nvSpPr>
          <p:spPr bwMode="auto">
            <a:xfrm>
              <a:off x="29565600" y="7162801"/>
              <a:ext cx="11811000" cy="1371990"/>
            </a:xfrm>
            <a:prstGeom prst="rect">
              <a:avLst/>
            </a:prstGeom>
            <a:noFill/>
            <a:ln w="9525">
              <a:noFill/>
              <a:miter lim="800000"/>
              <a:headEnd/>
              <a:tailEnd/>
            </a:ln>
            <a:effectLst/>
          </p:spPr>
          <p:txBody>
            <a:bodyPr>
              <a:spAutoFit/>
            </a:bodyPr>
            <a:lstStyle/>
            <a:p>
              <a:pPr algn="ctr">
                <a:defRPr/>
              </a:pPr>
              <a:r>
                <a:rPr lang="en-US" sz="5400" b="1" dirty="0" smtClean="0">
                  <a:solidFill>
                    <a:srgbClr val="FFCC00"/>
                  </a:solidFill>
                  <a:effectLst>
                    <a:outerShdw blurRad="38100" dist="38100" dir="2700000" algn="tl">
                      <a:srgbClr val="000000"/>
                    </a:outerShdw>
                  </a:effectLst>
                </a:rPr>
                <a:t>Observed Barriers to Participation</a:t>
              </a:r>
              <a:endParaRPr lang="en-US" sz="5400" b="1" dirty="0">
                <a:solidFill>
                  <a:srgbClr val="FFCC00"/>
                </a:solidFill>
                <a:effectLst>
                  <a:outerShdw blurRad="38100" dist="38100" dir="2700000" algn="tl">
                    <a:srgbClr val="000000"/>
                  </a:outerShdw>
                </a:effectLst>
              </a:endParaRPr>
            </a:p>
          </p:txBody>
        </p:sp>
        <p:sp>
          <p:nvSpPr>
            <p:cNvPr id="36" name="TextBox 35"/>
            <p:cNvSpPr txBox="1"/>
            <p:nvPr/>
          </p:nvSpPr>
          <p:spPr>
            <a:xfrm>
              <a:off x="28575000" y="9538415"/>
              <a:ext cx="13462000" cy="12898468"/>
            </a:xfrm>
            <a:prstGeom prst="rect">
              <a:avLst/>
            </a:prstGeom>
            <a:noFill/>
          </p:spPr>
          <p:txBody>
            <a:bodyPr wrap="square" rtlCol="0">
              <a:spAutoFit/>
            </a:bodyPr>
            <a:lstStyle/>
            <a:p>
              <a:pPr marL="571500" indent="-571500">
                <a:buFont typeface="Arial"/>
                <a:buChar char="•"/>
              </a:pPr>
              <a:r>
                <a:rPr lang="en-US" sz="4000" dirty="0" smtClean="0"/>
                <a:t>Competing recreational activities </a:t>
              </a:r>
            </a:p>
            <a:p>
              <a:pPr marL="571500" indent="-571500">
                <a:buFont typeface="Arial"/>
                <a:buChar char="•"/>
              </a:pPr>
              <a:r>
                <a:rPr lang="en-US" sz="4000" dirty="0" smtClean="0"/>
                <a:t>Adolescent interpersonal conflicts </a:t>
              </a:r>
            </a:p>
            <a:p>
              <a:pPr marL="1028700" lvl="1" indent="-571500">
                <a:buFont typeface="Arial"/>
                <a:buChar char="•"/>
              </a:pPr>
              <a:r>
                <a:rPr lang="en-US" sz="4000" dirty="0" smtClean="0"/>
                <a:t>A rule was created that if a client insulted someone, then they had to compliment that person</a:t>
              </a:r>
            </a:p>
            <a:p>
              <a:pPr marL="571500" indent="-571500">
                <a:buFont typeface="Arial"/>
                <a:buChar char="•"/>
              </a:pPr>
              <a:r>
                <a:rPr lang="en-US" sz="4000" dirty="0" smtClean="0"/>
                <a:t>Staff clinician turnover and educating new clinicians on the group</a:t>
              </a:r>
              <a:r>
                <a:rPr lang="en-US" sz="4000" dirty="0"/>
                <a:t> </a:t>
              </a:r>
              <a:r>
                <a:rPr lang="en-US" sz="4000" dirty="0" smtClean="0"/>
                <a:t>for future referrals</a:t>
              </a:r>
            </a:p>
            <a:p>
              <a:pPr marL="571500" indent="-571500">
                <a:buFont typeface="Arial"/>
                <a:buChar char="•"/>
              </a:pPr>
              <a:r>
                <a:rPr lang="en-US" sz="4000" dirty="0" smtClean="0"/>
                <a:t>Combining units so that staff and clients were interacting with people they were less familiar with</a:t>
              </a:r>
            </a:p>
            <a:p>
              <a:pPr marL="571500" indent="-571500">
                <a:buFont typeface="Arial"/>
                <a:buChar char="•"/>
              </a:pPr>
              <a:r>
                <a:rPr lang="en-US" sz="4000" dirty="0" smtClean="0"/>
                <a:t>Organizational resistance to change</a:t>
              </a:r>
            </a:p>
            <a:p>
              <a:pPr marL="571500" indent="-571500">
                <a:buFont typeface="Arial"/>
                <a:buChar char="•"/>
              </a:pPr>
              <a:endParaRPr lang="en-US" sz="4000" dirty="0" smtClean="0"/>
            </a:p>
            <a:p>
              <a:pPr marL="571500" indent="-571500">
                <a:buFont typeface="Arial"/>
                <a:buChar char="•"/>
              </a:pPr>
              <a:endParaRPr lang="en-US" sz="3600" dirty="0" smtClean="0"/>
            </a:p>
            <a:p>
              <a:pPr marL="571500" indent="-571500">
                <a:buFont typeface="Arial"/>
                <a:buChar char="•"/>
              </a:pPr>
              <a:endParaRPr lang="en-US" sz="3600" dirty="0" smtClean="0"/>
            </a:p>
          </p:txBody>
        </p:sp>
      </p:grpSp>
      <p:grpSp>
        <p:nvGrpSpPr>
          <p:cNvPr id="4" name="Group 3"/>
          <p:cNvGrpSpPr/>
          <p:nvPr/>
        </p:nvGrpSpPr>
        <p:grpSpPr>
          <a:xfrm>
            <a:off x="1143000" y="18211800"/>
            <a:ext cx="10781830" cy="9601200"/>
            <a:chOff x="642870" y="15163800"/>
            <a:chExt cx="12387330" cy="8839200"/>
          </a:xfrm>
        </p:grpSpPr>
        <p:sp>
          <p:nvSpPr>
            <p:cNvPr id="30" name="Rectangle 135"/>
            <p:cNvSpPr>
              <a:spLocks noChangeArrowheads="1"/>
            </p:cNvSpPr>
            <p:nvPr/>
          </p:nvSpPr>
          <p:spPr bwMode="auto">
            <a:xfrm>
              <a:off x="642870" y="15163800"/>
              <a:ext cx="12344400" cy="8839200"/>
            </a:xfrm>
            <a:prstGeom prst="rect">
              <a:avLst/>
            </a:prstGeom>
            <a:solidFill>
              <a:schemeClr val="accent1"/>
            </a:solidFill>
            <a:ln w="53975">
              <a:solidFill>
                <a:srgbClr val="008000"/>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32" name="Rectangle 103"/>
            <p:cNvSpPr>
              <a:spLocks noChangeArrowheads="1"/>
            </p:cNvSpPr>
            <p:nvPr/>
          </p:nvSpPr>
          <p:spPr bwMode="auto">
            <a:xfrm>
              <a:off x="1447799" y="15468600"/>
              <a:ext cx="11582401" cy="1615016"/>
            </a:xfrm>
            <a:prstGeom prst="rect">
              <a:avLst/>
            </a:prstGeom>
            <a:noFill/>
            <a:ln w="9525">
              <a:noFill/>
              <a:miter lim="800000"/>
              <a:headEnd/>
              <a:tailEnd/>
            </a:ln>
            <a:effectLst/>
          </p:spPr>
          <p:txBody>
            <a:bodyPr wrap="square" lIns="91368" tIns="45678" rIns="91368" bIns="45678">
              <a:spAutoFit/>
            </a:bodyPr>
            <a:lstStyle/>
            <a:p>
              <a:pPr algn="ctr" defTabSz="912813" eaLnBrk="1" hangingPunct="1">
                <a:defRPr/>
              </a:pPr>
              <a:r>
                <a:rPr lang="en-US" sz="5400" b="1" dirty="0" smtClean="0">
                  <a:solidFill>
                    <a:srgbClr val="FFCC00"/>
                  </a:solidFill>
                  <a:effectLst>
                    <a:outerShdw blurRad="38100" dist="38100" dir="2700000" algn="tl">
                      <a:srgbClr val="000000"/>
                    </a:outerShdw>
                  </a:effectLst>
                </a:rPr>
                <a:t>Education of Staff and Selection of Group Members</a:t>
              </a:r>
              <a:endParaRPr lang="en-US" sz="5400" b="1" dirty="0">
                <a:solidFill>
                  <a:srgbClr val="FFCC00"/>
                </a:solidFill>
                <a:effectLst>
                  <a:outerShdw blurRad="38100" dist="38100" dir="2700000" algn="tl">
                    <a:srgbClr val="000000"/>
                  </a:outerShdw>
                </a:effectLst>
              </a:endParaRPr>
            </a:p>
          </p:txBody>
        </p:sp>
        <p:sp>
          <p:nvSpPr>
            <p:cNvPr id="37" name="Text Box 205"/>
            <p:cNvSpPr txBox="1">
              <a:spLocks noChangeArrowheads="1"/>
            </p:cNvSpPr>
            <p:nvPr/>
          </p:nvSpPr>
          <p:spPr bwMode="auto">
            <a:xfrm>
              <a:off x="1343244" y="17548981"/>
              <a:ext cx="11049000" cy="5632311"/>
            </a:xfrm>
            <a:prstGeom prst="rect">
              <a:avLst/>
            </a:prstGeom>
            <a:noFill/>
            <a:ln w="9525">
              <a:noFill/>
              <a:miter lim="800000"/>
              <a:headEnd/>
              <a:tailEnd/>
            </a:ln>
          </p:spPr>
          <p:txBody>
            <a:bodyPr wrap="square">
              <a:spAutoFit/>
            </a:bodyPr>
            <a:lstStyle/>
            <a:p>
              <a:pPr marL="571500" indent="-571500">
                <a:buFont typeface="Arial"/>
                <a:buChar char="•"/>
              </a:pPr>
              <a:r>
                <a:rPr lang="en-US" sz="4000" dirty="0" smtClean="0"/>
                <a:t>Clinical staff were trained on the concepts of ACT for one hour prior to selecting members for the group</a:t>
              </a:r>
            </a:p>
            <a:p>
              <a:pPr marL="571500" indent="-571500">
                <a:buFont typeface="Arial"/>
                <a:buChar char="•"/>
              </a:pPr>
              <a:r>
                <a:rPr lang="en-US" sz="4000" dirty="0" smtClean="0"/>
                <a:t>Groups were not specific to anxiety, depression, or anger</a:t>
              </a:r>
            </a:p>
            <a:p>
              <a:pPr marL="571500" indent="-571500">
                <a:buFont typeface="Arial"/>
                <a:buChar char="•"/>
              </a:pPr>
              <a:r>
                <a:rPr lang="en-US" sz="4000" dirty="0" smtClean="0"/>
                <a:t>Clinical staff were asked to select group members who were able to engage in a group setting</a:t>
              </a:r>
            </a:p>
            <a:p>
              <a:pPr marL="571500" indent="-571500">
                <a:buFont typeface="Arial"/>
                <a:buChar char="•"/>
              </a:pPr>
              <a:r>
                <a:rPr lang="en-US" sz="4000" dirty="0" smtClean="0"/>
                <a:t>Clients had varying admission dates</a:t>
              </a:r>
              <a:endParaRPr lang="en-US" sz="3600" dirty="0"/>
            </a:p>
          </p:txBody>
        </p:sp>
      </p:grpSp>
      <p:grpSp>
        <p:nvGrpSpPr>
          <p:cNvPr id="5" name="Group 4"/>
          <p:cNvGrpSpPr/>
          <p:nvPr/>
        </p:nvGrpSpPr>
        <p:grpSpPr>
          <a:xfrm>
            <a:off x="1066800" y="29260800"/>
            <a:ext cx="10820400" cy="12801599"/>
            <a:chOff x="762000" y="25984200"/>
            <a:chExt cx="12268200" cy="18031229"/>
          </a:xfrm>
        </p:grpSpPr>
        <p:sp>
          <p:nvSpPr>
            <p:cNvPr id="2086" name="Rectangle 38"/>
            <p:cNvSpPr>
              <a:spLocks noChangeArrowheads="1"/>
            </p:cNvSpPr>
            <p:nvPr/>
          </p:nvSpPr>
          <p:spPr bwMode="auto">
            <a:xfrm>
              <a:off x="762000" y="25984200"/>
              <a:ext cx="12268200" cy="18031229"/>
            </a:xfrm>
            <a:prstGeom prst="rect">
              <a:avLst/>
            </a:prstGeom>
            <a:solidFill>
              <a:schemeClr val="accent1"/>
            </a:solidFill>
            <a:ln w="57150">
              <a:solidFill>
                <a:srgbClr val="008000"/>
              </a:solidFill>
              <a:miter lim="800000"/>
              <a:headEnd/>
              <a:tailEnd/>
            </a:ln>
            <a:effectLst>
              <a:outerShdw dist="107763" dir="2700000" algn="ctr" rotWithShape="0">
                <a:schemeClr val="bg2">
                  <a:alpha val="50000"/>
                </a:schemeClr>
              </a:outerShdw>
            </a:effectLst>
          </p:spPr>
          <p:txBody>
            <a:bodyPr wrap="none" lIns="91405" tIns="45700" rIns="91405" bIns="45700" anchor="ctr"/>
            <a:lstStyle/>
            <a:p>
              <a:pPr algn="ctr" defTabSz="912813" eaLnBrk="1" hangingPunct="1">
                <a:defRPr/>
              </a:pPr>
              <a:endParaRPr lang="en-US" sz="1100" dirty="0"/>
            </a:p>
          </p:txBody>
        </p:sp>
        <p:sp>
          <p:nvSpPr>
            <p:cNvPr id="41" name="Rectangle 103"/>
            <p:cNvSpPr>
              <a:spLocks noChangeArrowheads="1"/>
            </p:cNvSpPr>
            <p:nvPr/>
          </p:nvSpPr>
          <p:spPr bwMode="auto">
            <a:xfrm>
              <a:off x="1600200" y="26517600"/>
              <a:ext cx="10591800" cy="914400"/>
            </a:xfrm>
            <a:prstGeom prst="rect">
              <a:avLst/>
            </a:prstGeom>
            <a:noFill/>
            <a:ln w="9525">
              <a:noFill/>
              <a:miter lim="800000"/>
              <a:headEnd/>
              <a:tailEnd/>
            </a:ln>
            <a:effectLst/>
          </p:spPr>
          <p:txBody>
            <a:bodyPr lIns="91368" tIns="45678" rIns="91368" bIns="45678">
              <a:spAutoFit/>
            </a:bodyPr>
            <a:lstStyle/>
            <a:p>
              <a:pPr algn="ctr" defTabSz="912813" eaLnBrk="1" hangingPunct="1">
                <a:defRPr/>
              </a:pPr>
              <a:r>
                <a:rPr lang="en-US" sz="5400" b="1" dirty="0" smtClean="0">
                  <a:solidFill>
                    <a:srgbClr val="FFCC00"/>
                  </a:solidFill>
                  <a:effectLst>
                    <a:outerShdw blurRad="38100" dist="38100" dir="2700000" algn="tl">
                      <a:srgbClr val="000000"/>
                    </a:outerShdw>
                  </a:effectLst>
                </a:rPr>
                <a:t>Mindfulness</a:t>
              </a:r>
              <a:endParaRPr lang="en-US" sz="5400" b="1" dirty="0">
                <a:solidFill>
                  <a:srgbClr val="FFCC00"/>
                </a:solidFill>
                <a:effectLst>
                  <a:outerShdw blurRad="38100" dist="38100" dir="2700000" algn="tl">
                    <a:srgbClr val="000000"/>
                  </a:outerShdw>
                </a:effectLst>
              </a:endParaRPr>
            </a:p>
          </p:txBody>
        </p:sp>
        <p:sp>
          <p:nvSpPr>
            <p:cNvPr id="39" name="TextBox 40"/>
            <p:cNvSpPr txBox="1">
              <a:spLocks noChangeArrowheads="1"/>
            </p:cNvSpPr>
            <p:nvPr/>
          </p:nvSpPr>
          <p:spPr bwMode="auto">
            <a:xfrm>
              <a:off x="1622926" y="27812999"/>
              <a:ext cx="10761579" cy="15370362"/>
            </a:xfrm>
            <a:prstGeom prst="rect">
              <a:avLst/>
            </a:prstGeom>
            <a:noFill/>
            <a:ln w="9525">
              <a:noFill/>
              <a:miter lim="800000"/>
              <a:headEnd/>
              <a:tailEnd/>
            </a:ln>
          </p:spPr>
          <p:txBody>
            <a:bodyPr wrap="square">
              <a:spAutoFit/>
            </a:bodyPr>
            <a:lstStyle/>
            <a:p>
              <a:pPr marL="457200" indent="-457200">
                <a:spcAft>
                  <a:spcPts val="1200"/>
                </a:spcAft>
                <a:buFont typeface="Arial" charset="0"/>
                <a:buChar char="•"/>
              </a:pPr>
              <a:r>
                <a:rPr lang="en-US" sz="4000" dirty="0" smtClean="0"/>
                <a:t>The adolescents appeared to be less interested in mindfulness exercises compared to other components of the group</a:t>
              </a:r>
            </a:p>
            <a:p>
              <a:pPr marL="457200" indent="-457200">
                <a:spcAft>
                  <a:spcPts val="1200"/>
                </a:spcAft>
                <a:buFont typeface="Arial" charset="0"/>
                <a:buChar char="•"/>
              </a:pPr>
              <a:r>
                <a:rPr lang="en-US" sz="4000" dirty="0"/>
                <a:t>S</a:t>
              </a:r>
              <a:r>
                <a:rPr lang="en-US" sz="4000" dirty="0" smtClean="0"/>
                <a:t>horter and less complex mindfulness exercises appeared to be more popular</a:t>
              </a:r>
            </a:p>
            <a:p>
              <a:pPr marL="457200" indent="-457200">
                <a:spcAft>
                  <a:spcPts val="1200"/>
                </a:spcAft>
                <a:buFont typeface="Arial" charset="0"/>
                <a:buChar char="•"/>
              </a:pPr>
              <a:r>
                <a:rPr lang="en-US" sz="4000" dirty="0" smtClean="0"/>
                <a:t>Clients were given the option to leave their eyes open during the mindfulness exercise</a:t>
              </a:r>
            </a:p>
            <a:p>
              <a:pPr marL="457200" indent="-457200">
                <a:spcAft>
                  <a:spcPts val="1200"/>
                </a:spcAft>
                <a:buFont typeface="Arial" charset="0"/>
                <a:buChar char="•"/>
              </a:pPr>
              <a:r>
                <a:rPr lang="en-US" sz="4000" dirty="0" smtClean="0"/>
                <a:t>Well received mindfulness exercises included: focusing on breathing, body scan and breathing, leaves on a stream, observing our thoughts like scientists, acceptance of thoughts and feelings, gratitude for small things, breathing in light, and self compassion</a:t>
              </a:r>
            </a:p>
            <a:p>
              <a:pPr marL="457200" indent="-457200">
                <a:spcAft>
                  <a:spcPts val="1200"/>
                </a:spcAft>
                <a:buFont typeface="Arial" charset="0"/>
                <a:buChar char="•"/>
              </a:pPr>
              <a:endParaRPr lang="en-US" sz="4000" dirty="0"/>
            </a:p>
          </p:txBody>
        </p:sp>
      </p:grpSp>
      <p:grpSp>
        <p:nvGrpSpPr>
          <p:cNvPr id="10" name="Group 9"/>
          <p:cNvGrpSpPr/>
          <p:nvPr/>
        </p:nvGrpSpPr>
        <p:grpSpPr>
          <a:xfrm>
            <a:off x="28194000" y="16764000"/>
            <a:ext cx="14706600" cy="13843434"/>
            <a:chOff x="16002000" y="27203400"/>
            <a:chExt cx="11658600" cy="16086225"/>
          </a:xfrm>
        </p:grpSpPr>
        <p:sp>
          <p:nvSpPr>
            <p:cNvPr id="38" name="Rectangle 135"/>
            <p:cNvSpPr>
              <a:spLocks noChangeArrowheads="1"/>
            </p:cNvSpPr>
            <p:nvPr/>
          </p:nvSpPr>
          <p:spPr bwMode="auto">
            <a:xfrm>
              <a:off x="16002000" y="27203400"/>
              <a:ext cx="11658600" cy="15849600"/>
            </a:xfrm>
            <a:prstGeom prst="rect">
              <a:avLst/>
            </a:prstGeom>
            <a:solidFill>
              <a:schemeClr val="accent1"/>
            </a:solidFill>
            <a:ln w="53975">
              <a:solidFill>
                <a:srgbClr val="008000"/>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40" name="Rectangle 103"/>
            <p:cNvSpPr>
              <a:spLocks noChangeArrowheads="1"/>
            </p:cNvSpPr>
            <p:nvPr/>
          </p:nvSpPr>
          <p:spPr bwMode="auto">
            <a:xfrm>
              <a:off x="16383000" y="27508200"/>
              <a:ext cx="10591800" cy="1754242"/>
            </a:xfrm>
            <a:prstGeom prst="rect">
              <a:avLst/>
            </a:prstGeom>
            <a:noFill/>
            <a:ln w="9525">
              <a:noFill/>
              <a:miter lim="800000"/>
              <a:headEnd/>
              <a:tailEnd/>
            </a:ln>
            <a:effectLst/>
          </p:spPr>
          <p:txBody>
            <a:bodyPr lIns="91368" tIns="45678" rIns="91368" bIns="45678">
              <a:spAutoFit/>
            </a:bodyPr>
            <a:lstStyle/>
            <a:p>
              <a:pPr algn="ctr" defTabSz="912813" eaLnBrk="1" hangingPunct="1">
                <a:defRPr/>
              </a:pPr>
              <a:r>
                <a:rPr lang="en-US" sz="5400" b="1" dirty="0" smtClean="0">
                  <a:solidFill>
                    <a:srgbClr val="FFCC00"/>
                  </a:solidFill>
                  <a:effectLst>
                    <a:outerShdw blurRad="38100" dist="38100" dir="2700000" algn="tl">
                      <a:srgbClr val="000000"/>
                    </a:outerShdw>
                  </a:effectLst>
                </a:rPr>
                <a:t>Pros and Cons of Voluntary Participation</a:t>
              </a:r>
              <a:endParaRPr lang="en-US" sz="5400" b="1" dirty="0">
                <a:solidFill>
                  <a:srgbClr val="FFCC00"/>
                </a:solidFill>
                <a:effectLst>
                  <a:outerShdw blurRad="38100" dist="38100" dir="2700000" algn="tl">
                    <a:srgbClr val="000000"/>
                  </a:outerShdw>
                </a:effectLst>
              </a:endParaRPr>
            </a:p>
          </p:txBody>
        </p:sp>
        <p:sp>
          <p:nvSpPr>
            <p:cNvPr id="42" name="TextBox 40"/>
            <p:cNvSpPr txBox="1">
              <a:spLocks noChangeArrowheads="1"/>
            </p:cNvSpPr>
            <p:nvPr/>
          </p:nvSpPr>
          <p:spPr bwMode="auto">
            <a:xfrm>
              <a:off x="16304036" y="29413200"/>
              <a:ext cx="11054527" cy="13876425"/>
            </a:xfrm>
            <a:prstGeom prst="rect">
              <a:avLst/>
            </a:prstGeom>
            <a:noFill/>
            <a:ln w="9525">
              <a:noFill/>
              <a:miter lim="800000"/>
              <a:headEnd/>
              <a:tailEnd/>
            </a:ln>
          </p:spPr>
          <p:txBody>
            <a:bodyPr wrap="square">
              <a:spAutoFit/>
            </a:bodyPr>
            <a:lstStyle/>
            <a:p>
              <a:pPr marL="457200" indent="-457200">
                <a:spcAft>
                  <a:spcPts val="1200"/>
                </a:spcAft>
                <a:buFont typeface="Arial" charset="0"/>
                <a:buChar char="•"/>
              </a:pPr>
              <a:r>
                <a:rPr lang="en-US" sz="4000" dirty="0" smtClean="0"/>
                <a:t>Pros</a:t>
              </a:r>
            </a:p>
            <a:p>
              <a:pPr marL="914400" lvl="1" indent="-457200">
                <a:spcAft>
                  <a:spcPts val="1200"/>
                </a:spcAft>
                <a:buFont typeface="Arial" charset="0"/>
                <a:buChar char="•"/>
              </a:pPr>
              <a:r>
                <a:rPr lang="en-US" sz="4000" dirty="0" smtClean="0"/>
                <a:t>Adolescents in the group are motivated and willing to engage in therapy</a:t>
              </a:r>
            </a:p>
            <a:p>
              <a:pPr marL="914400" lvl="1" indent="-457200">
                <a:spcAft>
                  <a:spcPts val="1200"/>
                </a:spcAft>
                <a:buFont typeface="Arial" charset="0"/>
                <a:buChar char="•"/>
              </a:pPr>
              <a:r>
                <a:rPr lang="en-US" sz="4000" dirty="0" smtClean="0"/>
                <a:t>If someone was incorrectly selected for the group, s/he can self select out</a:t>
              </a:r>
            </a:p>
            <a:p>
              <a:pPr marL="914400" lvl="1" indent="-457200">
                <a:spcAft>
                  <a:spcPts val="1200"/>
                </a:spcAft>
                <a:buFont typeface="Arial" charset="0"/>
                <a:buChar char="•"/>
              </a:pPr>
              <a:r>
                <a:rPr lang="en-US" sz="4000" dirty="0" smtClean="0"/>
                <a:t>Group members are not in a power struggle with the facilitator</a:t>
              </a:r>
            </a:p>
            <a:p>
              <a:pPr marL="914400" lvl="1" indent="-457200">
                <a:spcAft>
                  <a:spcPts val="1200"/>
                </a:spcAft>
                <a:buFont typeface="Arial" charset="0"/>
                <a:buChar char="•"/>
              </a:pPr>
              <a:r>
                <a:rPr lang="en-US" sz="4000" dirty="0" smtClean="0"/>
                <a:t>People who want to learn about ACT, but not in a group setting, could ask to engage in the therapy individually</a:t>
              </a:r>
            </a:p>
            <a:p>
              <a:pPr marL="457200" indent="-457200">
                <a:spcAft>
                  <a:spcPts val="1200"/>
                </a:spcAft>
                <a:buFont typeface="Arial" charset="0"/>
                <a:buChar char="•"/>
              </a:pPr>
              <a:r>
                <a:rPr lang="en-US" sz="4000" dirty="0" smtClean="0"/>
                <a:t>Cons</a:t>
              </a:r>
            </a:p>
            <a:p>
              <a:pPr marL="914400" lvl="1" indent="-457200">
                <a:spcAft>
                  <a:spcPts val="1200"/>
                </a:spcAft>
                <a:buFont typeface="Arial" charset="0"/>
                <a:buChar char="•"/>
              </a:pPr>
              <a:r>
                <a:rPr lang="en-US" sz="4000" dirty="0" smtClean="0"/>
                <a:t>People who may need the group the most will not receive treatment</a:t>
              </a:r>
            </a:p>
            <a:p>
              <a:pPr marL="914400" lvl="1" indent="-457200">
                <a:spcAft>
                  <a:spcPts val="1200"/>
                </a:spcAft>
                <a:buFont typeface="Arial" charset="0"/>
                <a:buChar char="•"/>
              </a:pPr>
              <a:r>
                <a:rPr lang="en-US" sz="4000" dirty="0" smtClean="0"/>
                <a:t>The group competed with fun outdoor activities that some adolescents preferred</a:t>
              </a:r>
            </a:p>
            <a:p>
              <a:pPr marL="914400" lvl="1" indent="-457200">
                <a:spcAft>
                  <a:spcPts val="1200"/>
                </a:spcAft>
                <a:buFont typeface="Arial" charset="0"/>
                <a:buChar char="•"/>
              </a:pPr>
              <a:r>
                <a:rPr lang="en-US" sz="4000" dirty="0" smtClean="0"/>
                <a:t>Some adolescents may be susceptible to subtle peer pressure to quit the group</a:t>
              </a:r>
            </a:p>
            <a:p>
              <a:pPr marL="457200" indent="-457200">
                <a:spcAft>
                  <a:spcPts val="1200"/>
                </a:spcAft>
                <a:buFont typeface="Arial" charset="0"/>
                <a:buChar char="•"/>
              </a:pPr>
              <a:endParaRPr lang="en-US" sz="4000" dirty="0"/>
            </a:p>
          </p:txBody>
        </p:sp>
      </p:grpSp>
      <p:grpSp>
        <p:nvGrpSpPr>
          <p:cNvPr id="8" name="Group 7"/>
          <p:cNvGrpSpPr/>
          <p:nvPr/>
        </p:nvGrpSpPr>
        <p:grpSpPr>
          <a:xfrm>
            <a:off x="28194000" y="31165800"/>
            <a:ext cx="14576425" cy="7496354"/>
            <a:chOff x="28422600" y="24079200"/>
            <a:chExt cx="14576425" cy="15595864"/>
          </a:xfrm>
        </p:grpSpPr>
        <p:sp>
          <p:nvSpPr>
            <p:cNvPr id="44" name="Rectangle 149"/>
            <p:cNvSpPr>
              <a:spLocks noChangeArrowheads="1"/>
            </p:cNvSpPr>
            <p:nvPr/>
          </p:nvSpPr>
          <p:spPr bwMode="auto">
            <a:xfrm>
              <a:off x="28422600" y="24079200"/>
              <a:ext cx="14576425" cy="13792200"/>
            </a:xfrm>
            <a:prstGeom prst="rect">
              <a:avLst/>
            </a:prstGeom>
            <a:solidFill>
              <a:schemeClr val="accent1"/>
            </a:solidFill>
            <a:ln w="57150">
              <a:solidFill>
                <a:srgbClr val="06682E"/>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45" name="Text Box 214"/>
            <p:cNvSpPr txBox="1">
              <a:spLocks noChangeArrowheads="1"/>
            </p:cNvSpPr>
            <p:nvPr/>
          </p:nvSpPr>
          <p:spPr bwMode="auto">
            <a:xfrm>
              <a:off x="30022800" y="24460200"/>
              <a:ext cx="11811000" cy="923925"/>
            </a:xfrm>
            <a:prstGeom prst="rect">
              <a:avLst/>
            </a:prstGeom>
            <a:noFill/>
            <a:ln w="9525">
              <a:noFill/>
              <a:miter lim="800000"/>
              <a:headEnd/>
              <a:tailEnd/>
            </a:ln>
            <a:effectLst/>
          </p:spPr>
          <p:txBody>
            <a:bodyPr>
              <a:spAutoFit/>
            </a:bodyPr>
            <a:lstStyle/>
            <a:p>
              <a:pPr algn="ctr">
                <a:defRPr/>
              </a:pPr>
              <a:r>
                <a:rPr lang="en-US" sz="5400" b="1" dirty="0" smtClean="0">
                  <a:solidFill>
                    <a:srgbClr val="FFCC00"/>
                  </a:solidFill>
                  <a:effectLst>
                    <a:outerShdw blurRad="38100" dist="38100" dir="2700000" algn="tl">
                      <a:srgbClr val="000000"/>
                    </a:outerShdw>
                  </a:effectLst>
                </a:rPr>
                <a:t>Interest in ACT</a:t>
              </a:r>
              <a:endParaRPr lang="en-US" sz="5400" b="1" dirty="0">
                <a:solidFill>
                  <a:srgbClr val="FFCC00"/>
                </a:solidFill>
                <a:effectLst>
                  <a:outerShdw blurRad="38100" dist="38100" dir="2700000" algn="tl">
                    <a:srgbClr val="000000"/>
                  </a:outerShdw>
                </a:effectLst>
              </a:endParaRPr>
            </a:p>
          </p:txBody>
        </p:sp>
        <p:sp>
          <p:nvSpPr>
            <p:cNvPr id="47" name="TextBox 46"/>
            <p:cNvSpPr txBox="1"/>
            <p:nvPr/>
          </p:nvSpPr>
          <p:spPr>
            <a:xfrm>
              <a:off x="28575000" y="26932759"/>
              <a:ext cx="14097000" cy="12742305"/>
            </a:xfrm>
            <a:prstGeom prst="rect">
              <a:avLst/>
            </a:prstGeom>
            <a:noFill/>
          </p:spPr>
          <p:txBody>
            <a:bodyPr wrap="square" rtlCol="0">
              <a:spAutoFit/>
            </a:bodyPr>
            <a:lstStyle/>
            <a:p>
              <a:pPr marL="571500" indent="-571500">
                <a:buFont typeface="Arial"/>
                <a:buChar char="•"/>
              </a:pPr>
              <a:r>
                <a:rPr lang="en-US" sz="4000" dirty="0" smtClean="0"/>
                <a:t>Some shift staff members asked to sit in on the group to learn more about ACT </a:t>
              </a:r>
            </a:p>
            <a:p>
              <a:pPr marL="571500" indent="-571500">
                <a:buFont typeface="Arial"/>
                <a:buChar char="•"/>
              </a:pPr>
              <a:r>
                <a:rPr lang="en-US" sz="4000" dirty="0" smtClean="0"/>
                <a:t>All clinical staff were given the manual and some incorporated these concepts into their standing groups</a:t>
              </a:r>
            </a:p>
            <a:p>
              <a:pPr marL="571500" indent="-571500">
                <a:buFont typeface="Arial"/>
                <a:buChar char="•"/>
              </a:pPr>
              <a:r>
                <a:rPr lang="en-US" sz="4000" dirty="0" smtClean="0"/>
                <a:t>Some clients taught their family members about ACT </a:t>
              </a:r>
            </a:p>
            <a:p>
              <a:pPr marL="1028700" lvl="1" indent="-571500">
                <a:buFont typeface="Arial"/>
                <a:buChar char="•"/>
              </a:pPr>
              <a:r>
                <a:rPr lang="en-US" sz="4000" dirty="0" smtClean="0"/>
                <a:t>They learned the skills better by teaching the skills</a:t>
              </a:r>
            </a:p>
            <a:p>
              <a:pPr marL="1028700" lvl="1" indent="-571500">
                <a:buFont typeface="Arial"/>
                <a:buChar char="•"/>
              </a:pPr>
              <a:r>
                <a:rPr lang="en-US" sz="4000" dirty="0" smtClean="0"/>
                <a:t>They may be more likely to continue to use the skills</a:t>
              </a:r>
            </a:p>
            <a:p>
              <a:pPr marL="571500" indent="-571500">
                <a:buFont typeface="Arial"/>
                <a:buChar char="•"/>
              </a:pPr>
              <a:endParaRPr lang="en-US" sz="4000" dirty="0" smtClean="0"/>
            </a:p>
            <a:p>
              <a:pPr marL="571500" indent="-571500">
                <a:buFont typeface="Arial"/>
                <a:buChar char="•"/>
              </a:pPr>
              <a:endParaRPr lang="en-US" sz="3600" dirty="0" smtClean="0"/>
            </a:p>
            <a:p>
              <a:pPr marL="571500" indent="-571500">
                <a:buFont typeface="Arial"/>
                <a:buChar char="•"/>
              </a:pPr>
              <a:endParaRPr lang="en-US" sz="3600" dirty="0" smtClean="0"/>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16381</TotalTime>
  <Words>960</Words>
  <Application>Microsoft Office PowerPoint</Application>
  <PresentationFormat>Custom</PresentationFormat>
  <Paragraphs>52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Lessons Learned and Practical Applications for Adolescent In-Patient ACT Groups Cecily Anders and John Klocek Baylor University Department of Psychology and Neuroscience, Waco, TX 76798 2014 ACBS World Conference, Minneapolis, MN. </vt:lpstr>
    </vt:vector>
  </TitlesOfParts>
  <Company>Baylor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P3 Amplitude as an Index of Severity in Impulsive Aggressive Behavior Stanford, M.S., Conklin, S.M., and Helfritz, L.E. Department of Psychology and Neuroscience, Baylor University, Waco, Texas 76798</dc:title>
  <dc:creator>BU</dc:creator>
  <cp:lastModifiedBy>Emily</cp:lastModifiedBy>
  <cp:revision>344</cp:revision>
  <dcterms:created xsi:type="dcterms:W3CDTF">2003-09-01T16:09:42Z</dcterms:created>
  <dcterms:modified xsi:type="dcterms:W3CDTF">2014-06-30T18:11:42Z</dcterms:modified>
</cp:coreProperties>
</file>